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9" r:id="rId2"/>
    <p:sldId id="257" r:id="rId3"/>
    <p:sldId id="258" r:id="rId4"/>
    <p:sldId id="2759" r:id="rId5"/>
    <p:sldId id="263" r:id="rId6"/>
    <p:sldId id="2760" r:id="rId7"/>
    <p:sldId id="267" r:id="rId8"/>
    <p:sldId id="2755" r:id="rId9"/>
    <p:sldId id="2758" r:id="rId10"/>
    <p:sldId id="272" r:id="rId11"/>
    <p:sldId id="266" r:id="rId12"/>
    <p:sldId id="274" r:id="rId13"/>
    <p:sldId id="268" r:id="rId14"/>
    <p:sldId id="269" r:id="rId15"/>
    <p:sldId id="270" r:id="rId16"/>
    <p:sldId id="265" r:id="rId17"/>
    <p:sldId id="273" r:id="rId18"/>
    <p:sldId id="260" r:id="rId19"/>
    <p:sldId id="261" r:id="rId20"/>
    <p:sldId id="262" r:id="rId21"/>
    <p:sldId id="256" r:id="rId2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2" autoAdjust="0"/>
    <p:restoredTop sz="82567" autoAdjust="0"/>
  </p:normalViewPr>
  <p:slideViewPr>
    <p:cSldViewPr snapToGrid="0" snapToObjects="1">
      <p:cViewPr varScale="1">
        <p:scale>
          <a:sx n="61" d="100"/>
          <a:sy n="61" d="100"/>
        </p:scale>
        <p:origin x="3426" y="84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68AF-D436-45B7-9D7B-7D787C1C2BA6}" type="datetimeFigureOut">
              <a:rPr lang="en-US" smtClean="0"/>
              <a:t>11/5/2023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FD83-FA20-419C-BB9A-676A1377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Epilepsy 1 – EA 0804 LFT</a:t>
            </a:r>
          </a:p>
          <a:p>
            <a:r>
              <a:rPr lang="en-US" dirty="0"/>
              <a:t>2 -  MH 4108 LF</a:t>
            </a:r>
          </a:p>
          <a:p>
            <a:r>
              <a:rPr lang="en-US" dirty="0"/>
              <a:t>3 - WS_7206 G</a:t>
            </a:r>
          </a:p>
          <a:p>
            <a:endParaRPr lang="en-US" dirty="0"/>
          </a:p>
          <a:p>
            <a:r>
              <a:rPr lang="en-US" dirty="0"/>
              <a:t>Controls</a:t>
            </a:r>
          </a:p>
          <a:p>
            <a:r>
              <a:rPr lang="en-US" dirty="0"/>
              <a:t>1 – AN 0207</a:t>
            </a:r>
          </a:p>
          <a:p>
            <a:r>
              <a:rPr lang="en-US" dirty="0"/>
              <a:t>2 – HS 5404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CONTORLS: </a:t>
            </a:r>
          </a:p>
          <a:p>
            <a:r>
              <a:rPr lang="en-US" dirty="0"/>
              <a:t>PN_8563</a:t>
            </a:r>
          </a:p>
          <a:p>
            <a:r>
              <a:rPr lang="en-US" dirty="0"/>
              <a:t>HS_5404</a:t>
            </a:r>
          </a:p>
          <a:p>
            <a:r>
              <a:rPr lang="en-US" dirty="0"/>
              <a:t>CM_8261</a:t>
            </a:r>
          </a:p>
          <a:p>
            <a:r>
              <a:rPr lang="en-US" dirty="0"/>
              <a:t>Epilepsy</a:t>
            </a:r>
          </a:p>
          <a:p>
            <a:r>
              <a:rPr lang="en-US" dirty="0"/>
              <a:t>IE_2899</a:t>
            </a:r>
          </a:p>
          <a:p>
            <a:r>
              <a:rPr lang="en-US" dirty="0"/>
              <a:t>BT_3007</a:t>
            </a:r>
          </a:p>
          <a:p>
            <a:r>
              <a:rPr lang="en-US" dirty="0"/>
              <a:t>MB_1437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r>
              <a:rPr lang="en-US" dirty="0"/>
              <a:t>EA 0804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BT 3007 – left side</a:t>
            </a:r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r>
              <a:rPr lang="en-US" dirty="0"/>
              <a:t>AF7084 – linear and </a:t>
            </a:r>
            <a:r>
              <a:rPr lang="en-US" dirty="0" err="1"/>
              <a:t>tofts</a:t>
            </a:r>
            <a:r>
              <a:rPr lang="en-US" dirty="0"/>
              <a:t> diffuse</a:t>
            </a:r>
          </a:p>
          <a:p>
            <a:r>
              <a:rPr lang="en-US" dirty="0"/>
              <a:t>BA 5372 – linear G and </a:t>
            </a:r>
            <a:r>
              <a:rPr lang="en-US" dirty="0" err="1"/>
              <a:t>tofts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</a:t>
            </a:r>
          </a:p>
          <a:p>
            <a:r>
              <a:rPr lang="en-US" dirty="0"/>
              <a:t>AE 2898</a:t>
            </a:r>
          </a:p>
          <a:p>
            <a:r>
              <a:rPr lang="en-US" dirty="0"/>
              <a:t>F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HY_9719</a:t>
            </a:r>
          </a:p>
          <a:p>
            <a:r>
              <a:rPr lang="en-US" dirty="0"/>
              <a:t>FT</a:t>
            </a:r>
          </a:p>
          <a:p>
            <a:r>
              <a:rPr lang="en-US" dirty="0"/>
              <a:t>IMP_011</a:t>
            </a:r>
          </a:p>
          <a:p>
            <a:endParaRPr lang="en-US" dirty="0"/>
          </a:p>
          <a:p>
            <a:r>
              <a:rPr lang="en-US" dirty="0"/>
              <a:t>VA 6538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TA 4648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9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1 -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BT_3007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dirty="0"/>
              <a:t>TA_4648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4 - EA_0804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31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Left: Referential montage to ipsilateral mastoid (M1, M2)- bifrontal low amplitude sharp and slow wave maximal over Fp2, F4, F8, </a:t>
            </a:r>
            <a:r>
              <a:rPr lang="en-CA" dirty="0" err="1"/>
              <a:t>Fz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Right: Common average montage- bifrontal spikes and sharp waves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I did not receive examples for ictal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821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 example for the regional comparison output: Mainly frontal areas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5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7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8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95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005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532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47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269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99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75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42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08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820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665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3CB9-A693-CA42-9056-EA714E1C6B92}" type="datetimeFigureOut">
              <a:rPr lang="en-IL" smtClean="0"/>
              <a:t>11/05/2023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377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85.emf"/><Relationship Id="rId4" Type="http://schemas.openxmlformats.org/officeDocument/2006/relationships/image" Target="../media/image82.emf"/><Relationship Id="rId9" Type="http://schemas.openxmlformats.org/officeDocument/2006/relationships/oleObject" Target="../embeddings/oleObject1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8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8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2.png"/><Relationship Id="rId21" Type="http://schemas.openxmlformats.org/officeDocument/2006/relationships/image" Target="../media/image105.png"/><Relationship Id="rId7" Type="http://schemas.openxmlformats.org/officeDocument/2006/relationships/image" Target="../media/image91.emf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90.emf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image" Target="../media/image42.png"/><Relationship Id="rId5" Type="http://schemas.openxmlformats.org/officeDocument/2006/relationships/image" Target="../media/image36.jp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emf"/><Relationship Id="rId7" Type="http://schemas.openxmlformats.org/officeDocument/2006/relationships/image" Target="../media/image52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emf"/><Relationship Id="rId4" Type="http://schemas.openxmlformats.org/officeDocument/2006/relationships/image" Target="../media/image49.png"/><Relationship Id="rId9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DEE2DE-5383-16C8-2C2B-6FC260BFC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584" y="3641304"/>
            <a:ext cx="342880" cy="2164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AD00F39-5C7D-6DC0-E8BE-EFE2451D4280}"/>
              </a:ext>
            </a:extLst>
          </p:cNvPr>
          <p:cNvGrpSpPr/>
          <p:nvPr/>
        </p:nvGrpSpPr>
        <p:grpSpPr>
          <a:xfrm>
            <a:off x="142191" y="196886"/>
            <a:ext cx="2672058" cy="3358188"/>
            <a:chOff x="3765550" y="3101672"/>
            <a:chExt cx="1790255" cy="2577473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C0BF423F-F5D4-8270-D02F-4A076134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7CA1BA-DF67-4B3A-93E4-2863E5EF62DA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BCF6B28-89DE-960C-7A4C-DE6959D1D83C}"/>
              </a:ext>
            </a:extLst>
          </p:cNvPr>
          <p:cNvSpPr txBox="1"/>
          <p:nvPr/>
        </p:nvSpPr>
        <p:spPr>
          <a:xfrm>
            <a:off x="-77313" y="3505566"/>
            <a:ext cx="21754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DB1D8F-B5E5-39C6-E24C-F5D0736023B9}"/>
              </a:ext>
            </a:extLst>
          </p:cNvPr>
          <p:cNvSpPr txBox="1"/>
          <p:nvPr/>
        </p:nvSpPr>
        <p:spPr>
          <a:xfrm>
            <a:off x="1037892" y="3495226"/>
            <a:ext cx="1368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Epilepsy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3525F-EB51-8C82-0689-9D8D17148198}"/>
              </a:ext>
            </a:extLst>
          </p:cNvPr>
          <p:cNvSpPr txBox="1"/>
          <p:nvPr/>
        </p:nvSpPr>
        <p:spPr>
          <a:xfrm>
            <a:off x="846185" y="3626639"/>
            <a:ext cx="2247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1                        2                          3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645E0-65BA-F47E-FC6D-EF576B0BFFC5}"/>
              </a:ext>
            </a:extLst>
          </p:cNvPr>
          <p:cNvSpPr txBox="1"/>
          <p:nvPr/>
        </p:nvSpPr>
        <p:spPr>
          <a:xfrm>
            <a:off x="4708251" y="4617027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5C5FC-096E-4B48-0654-5EF53657BD9A}"/>
              </a:ext>
            </a:extLst>
          </p:cNvPr>
          <p:cNvSpPr txBox="1"/>
          <p:nvPr/>
        </p:nvSpPr>
        <p:spPr>
          <a:xfrm>
            <a:off x="4699481" y="5581648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1EE634-943C-3953-AC4A-E9F871593579}"/>
              </a:ext>
            </a:extLst>
          </p:cNvPr>
          <p:cNvSpPr txBox="1"/>
          <p:nvPr/>
        </p:nvSpPr>
        <p:spPr>
          <a:xfrm>
            <a:off x="3153036" y="348644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7A416E9-B8F7-D5C4-B9C9-4230EB72639F}"/>
              </a:ext>
            </a:extLst>
          </p:cNvPr>
          <p:cNvSpPr txBox="1"/>
          <p:nvPr/>
        </p:nvSpPr>
        <p:spPr>
          <a:xfrm>
            <a:off x="227150" y="301307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382C8-3183-77D2-D3A2-06B0C82864C0}"/>
              </a:ext>
            </a:extLst>
          </p:cNvPr>
          <p:cNvSpPr txBox="1"/>
          <p:nvPr/>
        </p:nvSpPr>
        <p:spPr>
          <a:xfrm>
            <a:off x="199703" y="3656927"/>
            <a:ext cx="204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86680F-0C78-0470-BA7C-281595993523}"/>
              </a:ext>
            </a:extLst>
          </p:cNvPr>
          <p:cNvSpPr txBox="1"/>
          <p:nvPr/>
        </p:nvSpPr>
        <p:spPr>
          <a:xfrm>
            <a:off x="20519" y="6040497"/>
            <a:ext cx="68177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BBBD analysis method.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Epileptic patients’ BBBD% and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zscore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above controls. 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BBBD maps.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maps.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Left temporal epilepsy. 2 – Left frontal epilepsy. 3- Generalized epilepsy.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regional maps. 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A4284A-5418-FFC1-0F6C-C6DE43EEA962}"/>
              </a:ext>
            </a:extLst>
          </p:cNvPr>
          <p:cNvSpPr txBox="1"/>
          <p:nvPr/>
        </p:nvSpPr>
        <p:spPr>
          <a:xfrm>
            <a:off x="2052533" y="202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vs controls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E21373-C570-00EF-1DC3-EB571627F167}"/>
              </a:ext>
            </a:extLst>
          </p:cNvPr>
          <p:cNvSpPr txBox="1"/>
          <p:nvPr/>
        </p:nvSpPr>
        <p:spPr>
          <a:xfrm>
            <a:off x="1026160" y="4721872"/>
            <a:ext cx="1484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ECBB2B-3710-AF5A-98C0-078F466224D0}"/>
              </a:ext>
            </a:extLst>
          </p:cNvPr>
          <p:cNvSpPr txBox="1"/>
          <p:nvPr/>
        </p:nvSpPr>
        <p:spPr>
          <a:xfrm>
            <a:off x="-87854" y="4751828"/>
            <a:ext cx="3437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A graph of a graph showing a graph of epilepsy&#10;&#10;Description automatically generated">
            <a:extLst>
              <a:ext uri="{FF2B5EF4-FFF2-40B4-BE49-F238E27FC236}">
                <a16:creationId xmlns:a16="http://schemas.microsoft.com/office/drawing/2014/main" id="{00F4288A-D17C-6F59-A81E-D0CE680E8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576" y="482007"/>
            <a:ext cx="3164446" cy="2311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BB4E764-17B4-CCFA-B51C-B784742351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3" y="3834187"/>
            <a:ext cx="769129" cy="9317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E89BFA-C22E-EF9B-FA20-F6FE875798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43" y="4976605"/>
            <a:ext cx="805747" cy="9307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54A2F5-D412-F80F-EF2F-BDF0A1FC1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7034" y="3830456"/>
            <a:ext cx="769130" cy="9392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891F53-5792-E11C-63FF-69E9CDC02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8446" y="4974277"/>
            <a:ext cx="851912" cy="9354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B424F6-07D6-FF08-D8B7-B6CBA00240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0275" y="3832452"/>
            <a:ext cx="769130" cy="9352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89EA7E-4AE4-7895-F112-9490597E73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1215" y="4971056"/>
            <a:ext cx="778444" cy="94187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F5ADC8D-E244-79F8-FE06-90851C54C5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29" y="4994111"/>
            <a:ext cx="728758" cy="89576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FC06BF-CC31-84A7-56E7-7A7A587EA7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623" y="3832571"/>
            <a:ext cx="741072" cy="93499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1FF9C9-687E-2D82-498A-F2FBA5814535}"/>
              </a:ext>
            </a:extLst>
          </p:cNvPr>
          <p:cNvGrpSpPr/>
          <p:nvPr/>
        </p:nvGrpSpPr>
        <p:grpSpPr>
          <a:xfrm>
            <a:off x="3539335" y="2859929"/>
            <a:ext cx="3264929" cy="2311507"/>
            <a:chOff x="3198167" y="3370469"/>
            <a:chExt cx="3495761" cy="2474932"/>
          </a:xfrm>
        </p:grpSpPr>
        <p:pic>
          <p:nvPicPr>
            <p:cNvPr id="39" name="Picture 38" descr="A graph showing a graph of epilepsy&#10;&#10;Description automatically generated">
              <a:extLst>
                <a:ext uri="{FF2B5EF4-FFF2-40B4-BE49-F238E27FC236}">
                  <a16:creationId xmlns:a16="http://schemas.microsoft.com/office/drawing/2014/main" id="{321249A5-4694-C2CB-53C8-31BC09237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623"/>
            <a:stretch/>
          </p:blipFill>
          <p:spPr>
            <a:xfrm>
              <a:off x="3428999" y="3370469"/>
              <a:ext cx="3264929" cy="247493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5940CD-8C14-AB26-C0AD-A50159CB8074}"/>
                </a:ext>
              </a:extLst>
            </p:cNvPr>
            <p:cNvSpPr txBox="1"/>
            <p:nvPr/>
          </p:nvSpPr>
          <p:spPr>
            <a:xfrm rot="16200000">
              <a:off x="2585540" y="4419192"/>
              <a:ext cx="14560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Zscore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4B316C-844F-1F37-4016-BA9EC7C79740}"/>
              </a:ext>
            </a:extLst>
          </p:cNvPr>
          <p:cNvSpPr txBox="1"/>
          <p:nvPr/>
        </p:nvSpPr>
        <p:spPr>
          <a:xfrm rot="16200000">
            <a:off x="2780123" y="4364608"/>
            <a:ext cx="1359937" cy="21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Zscore</a:t>
            </a:r>
          </a:p>
        </p:txBody>
      </p:sp>
    </p:spTree>
    <p:extLst>
      <p:ext uri="{BB962C8B-B14F-4D97-AF65-F5344CB8AC3E}">
        <p14:creationId xmlns:p14="http://schemas.microsoft.com/office/powerpoint/2010/main" val="355072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5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407987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7C150A5-52A6-1219-E49F-6DAF2E486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321966"/>
              </p:ext>
            </p:extLst>
          </p:nvPr>
        </p:nvGraphicFramePr>
        <p:xfrm>
          <a:off x="4778375" y="842963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72699" imgH="3494575" progId="Prism9.Document">
                  <p:embed/>
                </p:oleObj>
              </mc:Choice>
              <mc:Fallback>
                <p:oleObj name="Prism 9" r:id="rId2" imgW="2172699" imgH="3494575" progId="Prism9.Document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7C150A5-52A6-1219-E49F-6DAF2E4865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842963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F6F3468-0C97-B8B4-669D-111669C40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2" y="1211692"/>
            <a:ext cx="2891406" cy="1077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EE603-CA30-194C-57A8-6991BBAEB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186" y="2366627"/>
            <a:ext cx="3280872" cy="97056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D4B37C8-4655-E3F6-D12B-20480C1EDD6A}"/>
              </a:ext>
            </a:extLst>
          </p:cNvPr>
          <p:cNvGrpSpPr/>
          <p:nvPr/>
        </p:nvGrpSpPr>
        <p:grpSpPr>
          <a:xfrm>
            <a:off x="3037642" y="782463"/>
            <a:ext cx="1283573" cy="5989121"/>
            <a:chOff x="5939555" y="460507"/>
            <a:chExt cx="782235" cy="36498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02B4BB-EB21-380D-9615-D9C7ED5DA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1879"/>
            <a:stretch/>
          </p:blipFill>
          <p:spPr>
            <a:xfrm>
              <a:off x="5939555" y="460507"/>
              <a:ext cx="462169" cy="364988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FA4B09-FC2E-2C53-DCD2-CAC0ED427E3C}"/>
                </a:ext>
              </a:extLst>
            </p:cNvPr>
            <p:cNvSpPr txBox="1"/>
            <p:nvPr/>
          </p:nvSpPr>
          <p:spPr>
            <a:xfrm rot="16200000">
              <a:off x="5282581" y="1641316"/>
              <a:ext cx="2484531" cy="393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800" dirty="0">
                  <a:cs typeface="+mj-cs"/>
                </a:rPr>
                <a:t>Patients with BBBD, % all</a:t>
              </a:r>
              <a:endParaRPr lang="he-IL" sz="1800" dirty="0">
                <a:cs typeface="+mj-cs"/>
              </a:endParaRPr>
            </a:p>
            <a:p>
              <a:endParaRPr lang="he-IL" dirty="0">
                <a:cs typeface="+mj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EDB5E-898E-CD22-36AC-B878C295E8A4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1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DF36E8-845E-E3EE-677A-8169C44A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4" y="251756"/>
            <a:ext cx="3200400" cy="3034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35243-282E-BAD4-4EA0-A17BBB0B6CB2}"/>
              </a:ext>
            </a:extLst>
          </p:cNvPr>
          <p:cNvSpPr txBox="1"/>
          <p:nvPr/>
        </p:nvSpPr>
        <p:spPr>
          <a:xfrm>
            <a:off x="0" y="-20616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F3347-6CFE-B19F-0CA7-EE6EDB27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84" y="5443949"/>
            <a:ext cx="3076060" cy="2845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20C86-560A-1343-2B45-47F42C8BC30C}"/>
              </a:ext>
            </a:extLst>
          </p:cNvPr>
          <p:cNvSpPr txBox="1"/>
          <p:nvPr/>
        </p:nvSpPr>
        <p:spPr>
          <a:xfrm>
            <a:off x="70836" y="4634699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668B9C-BE05-D794-549C-8957A43454B3}"/>
              </a:ext>
            </a:extLst>
          </p:cNvPr>
          <p:cNvGrpSpPr/>
          <p:nvPr/>
        </p:nvGrpSpPr>
        <p:grpSpPr>
          <a:xfrm>
            <a:off x="0" y="330197"/>
            <a:ext cx="2955704" cy="2955704"/>
            <a:chOff x="0" y="330197"/>
            <a:chExt cx="2955704" cy="2955704"/>
          </a:xfrm>
        </p:grpSpPr>
        <p:pic>
          <p:nvPicPr>
            <p:cNvPr id="2" name="Picture 1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7FE4EB02-2EB9-E9AE-BC81-BC198B60C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466C16-8043-658E-8AB3-B39DC89FE33F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49B4DD-F92A-2E58-30E5-71E48F03E5C1}"/>
              </a:ext>
            </a:extLst>
          </p:cNvPr>
          <p:cNvGrpSpPr/>
          <p:nvPr/>
        </p:nvGrpSpPr>
        <p:grpSpPr>
          <a:xfrm>
            <a:off x="35418" y="5004031"/>
            <a:ext cx="3319787" cy="3319787"/>
            <a:chOff x="35418" y="5004031"/>
            <a:chExt cx="3319787" cy="3319787"/>
          </a:xfrm>
        </p:grpSpPr>
        <p:pic>
          <p:nvPicPr>
            <p:cNvPr id="6" name="Picture 5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2AF92695-DB02-8992-C36E-29260051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2EC669-72B8-22E3-5458-517B64042BC0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44A677A-69AA-B54D-64CF-7D94BA3FE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29" y="2821726"/>
            <a:ext cx="4353533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E66E2A-30C7-50D5-3F6E-04B7E6B1A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8062242"/>
            <a:ext cx="2715004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C792A-EA9F-9EEB-62C8-1FA641214D76}"/>
              </a:ext>
            </a:extLst>
          </p:cNvPr>
          <p:cNvSpPr txBox="1"/>
          <p:nvPr/>
        </p:nvSpPr>
        <p:spPr>
          <a:xfrm>
            <a:off x="595350" y="339781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3EB6E-F6A4-EEBC-5683-51866DBA66AE}"/>
              </a:ext>
            </a:extLst>
          </p:cNvPr>
          <p:cNvSpPr txBox="1"/>
          <p:nvPr/>
        </p:nvSpPr>
        <p:spPr>
          <a:xfrm>
            <a:off x="633185" y="2236866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BT_3007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CDC12-5C0D-5D65-A3A1-74BDE792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764"/>
            <a:ext cx="3191320" cy="310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30B0F-B873-E3C7-5117-CB786B11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11" y="2236866"/>
            <a:ext cx="3568999" cy="313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7EA61-EBB5-580D-83F6-1D8D1CF5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57" y="237778"/>
            <a:ext cx="2407571" cy="1999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67739-605D-D135-B04B-72A1E787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634" y="5109215"/>
            <a:ext cx="3200400" cy="303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B85F6-15D6-1876-9D6D-A2438463EB34}"/>
              </a:ext>
            </a:extLst>
          </p:cNvPr>
          <p:cNvSpPr txBox="1"/>
          <p:nvPr/>
        </p:nvSpPr>
        <p:spPr>
          <a:xfrm>
            <a:off x="333514" y="5297975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C744D-9CC7-29F9-216B-4F0866476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58" y="7774361"/>
            <a:ext cx="3076060" cy="2845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A1784-6B52-01EB-659B-B2A90CBA1701}"/>
              </a:ext>
            </a:extLst>
          </p:cNvPr>
          <p:cNvSpPr txBox="1"/>
          <p:nvPr/>
        </p:nvSpPr>
        <p:spPr>
          <a:xfrm>
            <a:off x="89803" y="9196887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</p:spTree>
    <p:extLst>
      <p:ext uri="{BB962C8B-B14F-4D97-AF65-F5344CB8AC3E}">
        <p14:creationId xmlns:p14="http://schemas.microsoft.com/office/powerpoint/2010/main" val="1990224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158401" y="0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and 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</a:t>
            </a:r>
            <a:r>
              <a:rPr lang="he-IL" dirty="0"/>
              <a:t>9</a:t>
            </a:r>
            <a:endParaRPr lang="en-US" dirty="0"/>
          </a:p>
          <a:p>
            <a:r>
              <a:rPr lang="en-US" dirty="0"/>
              <a:t>Rest epilepsy = </a:t>
            </a:r>
            <a:r>
              <a:rPr lang="he-IL" dirty="0"/>
              <a:t>20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7F0238-948C-0B5A-CFDF-83D7B05335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58005" y="686642"/>
          <a:ext cx="367646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3125258" imgH="2721684" progId="Prism9.Document">
                  <p:embed/>
                </p:oleObj>
              </mc:Choice>
              <mc:Fallback>
                <p:oleObj name="Prism 9" r:id="rId2" imgW="3125258" imgH="2721684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E7F0238-948C-0B5A-CFDF-83D7B05335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58005" y="686642"/>
                        <a:ext cx="367646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AB72FE-D9D6-8430-FE38-01D78CBB6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45400" y="3788771"/>
          <a:ext cx="3651250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3107251" imgH="2721684" progId="Prism9.Document">
                  <p:embed/>
                </p:oleObj>
              </mc:Choice>
              <mc:Fallback>
                <p:oleObj name="Prism 9" r:id="rId4" imgW="3107251" imgH="2721684" progId="Prism9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4AB72FE-D9D6-8430-FE38-01D78CBB60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5400" y="3788771"/>
                        <a:ext cx="3651250" cy="319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32ADB4-C440-F1E6-0A83-C9532E721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1272" y="3787977"/>
          <a:ext cx="382581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3253466" imgH="2721684" progId="Prism9.Document">
                  <p:embed/>
                </p:oleObj>
              </mc:Choice>
              <mc:Fallback>
                <p:oleObj name="Prism 9" r:id="rId6" imgW="3253466" imgH="272168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A32ADB4-C440-F1E6-0A83-C9532E721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1272" y="3787977"/>
                        <a:ext cx="3825814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6E7A60-CA89-A313-B26A-7F56FAC2A6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7284" y="686642"/>
          <a:ext cx="365379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3107251" imgH="2721684" progId="Prism9.Document">
                  <p:embed/>
                </p:oleObj>
              </mc:Choice>
              <mc:Fallback>
                <p:oleObj name="Prism 9" r:id="rId8" imgW="3107251" imgH="272168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6E7A60-CA89-A313-B26A-7F56FAC2A6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97284" y="686642"/>
                        <a:ext cx="365379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1BE90F-F4AF-9195-5328-4B059BD7D3BB}"/>
              </a:ext>
            </a:extLst>
          </p:cNvPr>
          <p:cNvSpPr txBox="1"/>
          <p:nvPr/>
        </p:nvSpPr>
        <p:spPr>
          <a:xfrm>
            <a:off x="0" y="59973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367646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804E1-1D18-FBC8-786A-BA825CDEB75F}"/>
              </a:ext>
            </a:extLst>
          </p:cNvPr>
          <p:cNvSpPr txBox="1"/>
          <p:nvPr/>
        </p:nvSpPr>
        <p:spPr>
          <a:xfrm>
            <a:off x="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FE2F5-79B4-39BA-73E6-72142E06177B}"/>
              </a:ext>
            </a:extLst>
          </p:cNvPr>
          <p:cNvSpPr txBox="1"/>
          <p:nvPr/>
        </p:nvSpPr>
        <p:spPr>
          <a:xfrm>
            <a:off x="367646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11</a:t>
            </a:r>
          </a:p>
          <a:p>
            <a:r>
              <a:rPr lang="en-US" dirty="0"/>
              <a:t>Rest epilepsy = 18</a:t>
            </a:r>
          </a:p>
        </p:txBody>
      </p:sp>
    </p:spTree>
    <p:extLst>
      <p:ext uri="{BB962C8B-B14F-4D97-AF65-F5344CB8AC3E}">
        <p14:creationId xmlns:p14="http://schemas.microsoft.com/office/powerpoint/2010/main" val="2359373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460370" y="169297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EC85747-4CC6-AE17-551E-024095D5AD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449272"/>
              </p:ext>
            </p:extLst>
          </p:nvPr>
        </p:nvGraphicFramePr>
        <p:xfrm>
          <a:off x="308691" y="2302139"/>
          <a:ext cx="6387384" cy="4901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377467" progId="Prism8.Document">
                  <p:embed/>
                </p:oleObj>
              </mc:Choice>
              <mc:Fallback>
                <p:oleObj name="Prism 8" r:id="rId2" imgW="7006510" imgH="5377467" progId="Prism8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EC85747-4CC6-AE17-551E-024095D5A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8691" y="2302139"/>
                        <a:ext cx="6387384" cy="4901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5369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539205" y="144688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5D78B3-25CE-BFBA-0517-8F7C63703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09431"/>
              </p:ext>
            </p:extLst>
          </p:nvPr>
        </p:nvGraphicFramePr>
        <p:xfrm>
          <a:off x="0" y="2514600"/>
          <a:ext cx="6643387" cy="5205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490495" progId="Prism8.Document">
                  <p:embed/>
                </p:oleObj>
              </mc:Choice>
              <mc:Fallback>
                <p:oleObj name="Prism 8" r:id="rId2" imgW="7006510" imgH="5490495" progId="Prism8.Document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C5D78B3-25CE-BFBA-0517-8F7C63703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514600"/>
                        <a:ext cx="6643387" cy="5205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904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2052533" y="2029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PSWE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38B7E-B660-8744-07B1-5486990D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" y="3352587"/>
            <a:ext cx="3820058" cy="315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D08C4-FAE2-7016-2CA1-40F98852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08" y="3247797"/>
            <a:ext cx="3286584" cy="3258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8356D-5901-C13E-1B4A-EE74A36AC1A5}"/>
              </a:ext>
            </a:extLst>
          </p:cNvPr>
          <p:cNvSpPr txBox="1"/>
          <p:nvPr/>
        </p:nvSpPr>
        <p:spPr>
          <a:xfrm>
            <a:off x="142504" y="2984287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 4933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C78AF-1E62-714E-BE70-B5B13636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90996"/>
            <a:ext cx="3267531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D049E9-54D4-EC8B-F798-AA2C0303A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531" y="6784766"/>
            <a:ext cx="3105583" cy="312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3527E-A472-3BAC-2D0B-0762C1CCAF39}"/>
              </a:ext>
            </a:extLst>
          </p:cNvPr>
          <p:cNvSpPr txBox="1"/>
          <p:nvPr/>
        </p:nvSpPr>
        <p:spPr>
          <a:xfrm>
            <a:off x="0" y="6821664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4648</a:t>
            </a:r>
          </a:p>
        </p:txBody>
      </p:sp>
    </p:spTree>
    <p:extLst>
      <p:ext uri="{BB962C8B-B14F-4D97-AF65-F5344CB8AC3E}">
        <p14:creationId xmlns:p14="http://schemas.microsoft.com/office/powerpoint/2010/main" val="541061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445D1-1776-DD59-0434-3D8666B2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70" y="421606"/>
            <a:ext cx="4182059" cy="5039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4830D-6743-38F5-1143-60F75E7C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9527"/>
            <a:ext cx="3724795" cy="4667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E131F-18EA-0AEC-F0A1-C25CFEE6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68" y="6459527"/>
            <a:ext cx="3372321" cy="414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E84E1-C8BD-8E89-1E4E-B08612D60D2E}"/>
              </a:ext>
            </a:extLst>
          </p:cNvPr>
          <p:cNvSpPr txBox="1"/>
          <p:nvPr/>
        </p:nvSpPr>
        <p:spPr>
          <a:xfrm>
            <a:off x="0" y="5956663"/>
            <a:ext cx="663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HY9719  	Slow 						Fast</a:t>
            </a:r>
          </a:p>
        </p:txBody>
      </p:sp>
    </p:spTree>
    <p:extLst>
      <p:ext uri="{BB962C8B-B14F-4D97-AF65-F5344CB8AC3E}">
        <p14:creationId xmlns:p14="http://schemas.microsoft.com/office/powerpoint/2010/main" val="414545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86DDDCCB-B813-4DC0-ADEA-185B8BB32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152028"/>
              </p:ext>
            </p:extLst>
          </p:nvPr>
        </p:nvGraphicFramePr>
        <p:xfrm>
          <a:off x="938636" y="5293156"/>
          <a:ext cx="2613025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787090" imgH="3415341" progId="Prism9.Document">
                  <p:embed/>
                </p:oleObj>
              </mc:Choice>
              <mc:Fallback>
                <p:oleObj name="Prism 9" r:id="rId3" imgW="2787090" imgH="3415341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636" y="5293156"/>
                        <a:ext cx="2613025" cy="3194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EBC337-875A-9177-475D-196B07405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230149"/>
              </p:ext>
            </p:extLst>
          </p:nvPr>
        </p:nvGraphicFramePr>
        <p:xfrm>
          <a:off x="3692270" y="5125150"/>
          <a:ext cx="2611437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787090" imgH="3441272" progId="Prism9.Document">
                  <p:embed/>
                </p:oleObj>
              </mc:Choice>
              <mc:Fallback>
                <p:oleObj name="Prism 9" r:id="rId5" imgW="2787090" imgH="3441272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270" y="5125150"/>
                        <a:ext cx="2611437" cy="3216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0D3203-8310-5F0B-14A5-663F1D40C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38657"/>
              </p:ext>
            </p:extLst>
          </p:nvPr>
        </p:nvGraphicFramePr>
        <p:xfrm>
          <a:off x="659408" y="817855"/>
          <a:ext cx="2967037" cy="353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7" imgW="3166673" imgH="3781257" progId="Prism9.Document">
                  <p:embed/>
                </p:oleObj>
              </mc:Choice>
              <mc:Fallback>
                <p:oleObj name="Prism 9" r:id="rId7" imgW="3166673" imgH="3781257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08" y="817855"/>
                        <a:ext cx="2967037" cy="3535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4FCF07-084F-06CD-4FA7-E27A62F97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61627"/>
              </p:ext>
            </p:extLst>
          </p:nvPr>
        </p:nvGraphicFramePr>
        <p:xfrm>
          <a:off x="3666870" y="829070"/>
          <a:ext cx="2662238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841831" imgH="3425785" progId="Prism9.Document">
                  <p:embed/>
                </p:oleObj>
              </mc:Choice>
              <mc:Fallback>
                <p:oleObj name="Prism 9" r:id="rId9" imgW="2841831" imgH="3425785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EBC337-875A-9177-475D-196B07405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870" y="829070"/>
                        <a:ext cx="2662238" cy="320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E4EC0-B6DE-FAF4-918C-77FD5FDF6BA3}"/>
              </a:ext>
            </a:extLst>
          </p:cNvPr>
          <p:cNvSpPr txBox="1"/>
          <p:nvPr/>
        </p:nvSpPr>
        <p:spPr>
          <a:xfrm>
            <a:off x="4595839" y="4095456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8</a:t>
            </a:r>
          </a:p>
          <a:p>
            <a:r>
              <a:rPr lang="en-US" dirty="0"/>
              <a:t>Rest epilepsy = 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D4AC9-F8CF-7A9E-98B9-DE07349559A3}"/>
              </a:ext>
            </a:extLst>
          </p:cNvPr>
          <p:cNvSpPr txBox="1"/>
          <p:nvPr/>
        </p:nvSpPr>
        <p:spPr>
          <a:xfrm>
            <a:off x="4407850" y="8341425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10</a:t>
            </a:r>
          </a:p>
          <a:p>
            <a:r>
              <a:rPr lang="en-US" dirty="0"/>
              <a:t>Rest epilepsy = 24</a:t>
            </a:r>
          </a:p>
        </p:txBody>
      </p:sp>
    </p:spTree>
    <p:extLst>
      <p:ext uri="{BB962C8B-B14F-4D97-AF65-F5344CB8AC3E}">
        <p14:creationId xmlns:p14="http://schemas.microsoft.com/office/powerpoint/2010/main" val="190898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54852"/>
              </p:ext>
            </p:extLst>
          </p:nvPr>
        </p:nvGraphicFramePr>
        <p:xfrm>
          <a:off x="3370007" y="798626"/>
          <a:ext cx="3255963" cy="366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3474589" imgH="3922798" progId="Prism9.Document">
                  <p:embed/>
                </p:oleObj>
              </mc:Choice>
              <mc:Fallback>
                <p:oleObj name="Prism 9" r:id="rId3" imgW="3474589" imgH="3922798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007" y="798626"/>
                        <a:ext cx="3255963" cy="3665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210B8C1-E938-7661-0B06-5D47EEF96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100049"/>
              </p:ext>
            </p:extLst>
          </p:nvPr>
        </p:nvGraphicFramePr>
        <p:xfrm>
          <a:off x="306388" y="608013"/>
          <a:ext cx="3582987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3823561" imgH="4171304" progId="Prism9.Document">
                  <p:embed/>
                </p:oleObj>
              </mc:Choice>
              <mc:Fallback>
                <p:oleObj name="Prism 9" r:id="rId5" imgW="3823561" imgH="417130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A4FCF07-084F-06CD-4FA7-E27A62F97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608013"/>
                        <a:ext cx="3582987" cy="3898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412867" y="4316909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areas = 10</a:t>
            </a:r>
          </a:p>
          <a:p>
            <a:r>
              <a:rPr lang="en-US" dirty="0"/>
              <a:t>Other areas = 126</a:t>
            </a:r>
          </a:p>
        </p:txBody>
      </p:sp>
    </p:spTree>
    <p:extLst>
      <p:ext uri="{BB962C8B-B14F-4D97-AF65-F5344CB8AC3E}">
        <p14:creationId xmlns:p14="http://schemas.microsoft.com/office/powerpoint/2010/main" val="310922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-7059" y="460507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Regional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AF9D96-1CDC-997E-2073-49A2A0CF0E72}"/>
              </a:ext>
            </a:extLst>
          </p:cNvPr>
          <p:cNvSpPr txBox="1"/>
          <p:nvPr/>
        </p:nvSpPr>
        <p:spPr>
          <a:xfrm>
            <a:off x="7700" y="1988120"/>
            <a:ext cx="2093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BC7671-26ED-F3D1-DE1F-F3563BF3E068}"/>
              </a:ext>
            </a:extLst>
          </p:cNvPr>
          <p:cNvSpPr txBox="1"/>
          <p:nvPr/>
        </p:nvSpPr>
        <p:spPr>
          <a:xfrm>
            <a:off x="22946" y="3527570"/>
            <a:ext cx="658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Zscore above controls in regional maps of 126 areas.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Significant regions of patients with epilepsy compared to controls p&lt;0.01.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per region of patients with epilepsy compared to controls 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99BE84-D3E2-8082-779B-F6D8747C2DD3}"/>
              </a:ext>
            </a:extLst>
          </p:cNvPr>
          <p:cNvSpPr txBox="1"/>
          <p:nvPr/>
        </p:nvSpPr>
        <p:spPr>
          <a:xfrm>
            <a:off x="2083498" y="512292"/>
            <a:ext cx="2093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red line graph with numbers&#10;&#10;Description automatically generated">
            <a:extLst>
              <a:ext uri="{FF2B5EF4-FFF2-40B4-BE49-F238E27FC236}">
                <a16:creationId xmlns:a16="http://schemas.microsoft.com/office/drawing/2014/main" id="{F2D9C232-44A0-0168-5CFA-93650B5C1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1"/>
          <a:stretch/>
        </p:blipFill>
        <p:spPr>
          <a:xfrm>
            <a:off x="2674620" y="487255"/>
            <a:ext cx="3297555" cy="28949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C67814E-AB4A-D02E-972A-D4FF6C104EE0}"/>
              </a:ext>
            </a:extLst>
          </p:cNvPr>
          <p:cNvGrpSpPr/>
          <p:nvPr/>
        </p:nvGrpSpPr>
        <p:grpSpPr>
          <a:xfrm>
            <a:off x="1708081" y="535543"/>
            <a:ext cx="539144" cy="1456085"/>
            <a:chOff x="1708081" y="535543"/>
            <a:chExt cx="539144" cy="145608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8DB4EE-5912-AD31-E0B2-7403A6B0B837}"/>
                </a:ext>
              </a:extLst>
            </p:cNvPr>
            <p:cNvSpPr txBox="1"/>
            <p:nvPr/>
          </p:nvSpPr>
          <p:spPr>
            <a:xfrm rot="16200000">
              <a:off x="1403766" y="1148170"/>
              <a:ext cx="14560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Zscore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D088132-66E9-9AE6-1C1E-63A51DC7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8081" y="602099"/>
              <a:ext cx="361470" cy="1312571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1644301-9693-027C-71C6-C05B06C05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6586"/>
            <a:ext cx="1789656" cy="7107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7B7434-6F59-18BA-5A34-BFC0AC376C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" y="1327223"/>
            <a:ext cx="1789656" cy="5698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C07277F-23CC-E40A-27B4-7DABDA2DCE89}"/>
              </a:ext>
            </a:extLst>
          </p:cNvPr>
          <p:cNvGrpSpPr/>
          <p:nvPr/>
        </p:nvGrpSpPr>
        <p:grpSpPr>
          <a:xfrm>
            <a:off x="1687349" y="2071484"/>
            <a:ext cx="529431" cy="1456085"/>
            <a:chOff x="1687349" y="2071484"/>
            <a:chExt cx="529431" cy="145608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A912491-7C27-9F15-79D2-9F83B3E77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87349" y="2200998"/>
              <a:ext cx="365184" cy="124696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04FE5A-3B34-BB43-0060-40453CAD5570}"/>
                </a:ext>
              </a:extLst>
            </p:cNvPr>
            <p:cNvSpPr txBox="1"/>
            <p:nvPr/>
          </p:nvSpPr>
          <p:spPr>
            <a:xfrm rot="16200000">
              <a:off x="1373321" y="2684111"/>
              <a:ext cx="14560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 value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62B1CE4-F49B-E1FC-CB7C-2CD33DA8F3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82" y="2288452"/>
            <a:ext cx="1663399" cy="6360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9AE888-7054-E638-E3DD-886129EBFE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13" y="2883384"/>
            <a:ext cx="1676157" cy="48386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B16838-A131-59FD-BCA7-5A556CDFFCAE}"/>
              </a:ext>
            </a:extLst>
          </p:cNvPr>
          <p:cNvSpPr txBox="1"/>
          <p:nvPr/>
        </p:nvSpPr>
        <p:spPr>
          <a:xfrm rot="16200000">
            <a:off x="1845166" y="1871010"/>
            <a:ext cx="14560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Zscore</a:t>
            </a:r>
          </a:p>
        </p:txBody>
      </p:sp>
    </p:spTree>
    <p:extLst>
      <p:ext uri="{BB962C8B-B14F-4D97-AF65-F5344CB8AC3E}">
        <p14:creationId xmlns:p14="http://schemas.microsoft.com/office/powerpoint/2010/main" val="65015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545201"/>
              </p:ext>
            </p:extLst>
          </p:nvPr>
        </p:nvGraphicFramePr>
        <p:xfrm>
          <a:off x="2946807" y="817131"/>
          <a:ext cx="3911193" cy="429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640515" imgH="2907524" progId="Prism9.Document">
                  <p:embed/>
                </p:oleObj>
              </mc:Choice>
              <mc:Fallback>
                <p:oleObj name="Prism 9" r:id="rId3" imgW="2640515" imgH="290752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807" y="817131"/>
                        <a:ext cx="3911193" cy="42977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269992" y="6196502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Patients with lesions– 13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883E68-6DA2-D3E4-A40D-2F2434D1F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869569"/>
              </p:ext>
            </p:extLst>
          </p:nvPr>
        </p:nvGraphicFramePr>
        <p:xfrm>
          <a:off x="0" y="1103605"/>
          <a:ext cx="3395056" cy="401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568848" imgH="3040060" progId="Prism9.Document">
                  <p:embed/>
                </p:oleObj>
              </mc:Choice>
              <mc:Fallback>
                <p:oleObj name="Prism 9" r:id="rId5" imgW="2568848" imgH="3040060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03605"/>
                        <a:ext cx="3395056" cy="4011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020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CF9F55A-C440-C03B-5921-F3970050B538}"/>
              </a:ext>
            </a:extLst>
          </p:cNvPr>
          <p:cNvGrpSpPr/>
          <p:nvPr/>
        </p:nvGrpSpPr>
        <p:grpSpPr>
          <a:xfrm>
            <a:off x="3510226" y="2803537"/>
            <a:ext cx="2672058" cy="3358188"/>
            <a:chOff x="3765550" y="3101672"/>
            <a:chExt cx="1790255" cy="2577473"/>
          </a:xfrm>
        </p:grpSpPr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4CDF3528-0CCC-2DB5-B7BA-63677B9C0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95F4C4B-2203-3ADE-BE2A-B9CBEDF86CCD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F9E991-5F63-310E-4588-861F8693207A}"/>
              </a:ext>
            </a:extLst>
          </p:cNvPr>
          <p:cNvSpPr txBox="1"/>
          <p:nvPr/>
        </p:nvSpPr>
        <p:spPr>
          <a:xfrm>
            <a:off x="3118493" y="266139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METHOD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39679-E716-A5EE-C0DB-099C32F1F9B0}"/>
              </a:ext>
            </a:extLst>
          </p:cNvPr>
          <p:cNvSpPr txBox="1"/>
          <p:nvPr/>
        </p:nvSpPr>
        <p:spPr>
          <a:xfrm>
            <a:off x="226900" y="370081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F1289-8C80-8CE8-76F8-A8725A3F9903}"/>
              </a:ext>
            </a:extLst>
          </p:cNvPr>
          <p:cNvSpPr txBox="1"/>
          <p:nvPr/>
        </p:nvSpPr>
        <p:spPr>
          <a:xfrm>
            <a:off x="226900" y="3188012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EPILEPSY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AA41E1C-ACEB-990D-1B73-2E8CCB461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580426"/>
              </p:ext>
            </p:extLst>
          </p:nvPr>
        </p:nvGraphicFramePr>
        <p:xfrm>
          <a:off x="4844786" y="388820"/>
          <a:ext cx="1685596" cy="215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2617827" imgH="3357356" progId="Prism9.Document">
                  <p:embed/>
                </p:oleObj>
              </mc:Choice>
              <mc:Fallback>
                <p:oleObj name="Prism 9" r:id="rId4" imgW="2617827" imgH="3357356" progId="Prism9.Document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BAA41E1C-ACEB-990D-1B73-2E8CCB461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786" y="388820"/>
                        <a:ext cx="1685596" cy="21523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8631DA4F-FFFC-AC16-47C2-3290531B7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457029"/>
              </p:ext>
            </p:extLst>
          </p:nvPr>
        </p:nvGraphicFramePr>
        <p:xfrm>
          <a:off x="3228975" y="434975"/>
          <a:ext cx="176371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2622148" imgH="3134781" progId="Prism9.Document">
                  <p:embed/>
                </p:oleObj>
              </mc:Choice>
              <mc:Fallback>
                <p:oleObj name="Prism 9" r:id="rId6" imgW="2622148" imgH="3134781" progId="Prism9.Document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8631DA4F-FFFC-AC16-47C2-3290531B76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5" y="434975"/>
                        <a:ext cx="1763713" cy="2106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2667A-882F-CB32-70E9-39980C68213B}"/>
              </a:ext>
            </a:extLst>
          </p:cNvPr>
          <p:cNvSpPr txBox="1"/>
          <p:nvPr/>
        </p:nvSpPr>
        <p:spPr>
          <a:xfrm>
            <a:off x="206747" y="6419047"/>
            <a:ext cx="62929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BBBD, with fast BBBD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BBBD, with fast BBBD and slow BBBD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both fast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Epileptic patients' statistics compared to controls.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BBBD analysis method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DF28F-1618-6814-7B84-F7F813F2BE6A}"/>
              </a:ext>
            </a:extLst>
          </p:cNvPr>
          <p:cNvGrpSpPr/>
          <p:nvPr/>
        </p:nvGrpSpPr>
        <p:grpSpPr>
          <a:xfrm>
            <a:off x="2288455" y="446822"/>
            <a:ext cx="1064777" cy="944377"/>
            <a:chOff x="2304415" y="445771"/>
            <a:chExt cx="1064777" cy="944377"/>
          </a:xfrm>
        </p:grpSpPr>
        <p:pic>
          <p:nvPicPr>
            <p:cNvPr id="18" name="Picture 17" descr="Shape, rectangle&#10;&#10;Description automatically generated">
              <a:extLst>
                <a:ext uri="{FF2B5EF4-FFF2-40B4-BE49-F238E27FC236}">
                  <a16:creationId xmlns:a16="http://schemas.microsoft.com/office/drawing/2014/main" id="{B07D0C48-81DE-12CB-7FA6-4666A37E3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573" b="17389"/>
            <a:stretch/>
          </p:blipFill>
          <p:spPr>
            <a:xfrm>
              <a:off x="2461662" y="484839"/>
              <a:ext cx="907530" cy="756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3F630C-0AED-D55E-3C27-CB38785E9A6B}"/>
                </a:ext>
              </a:extLst>
            </p:cNvPr>
            <p:cNvSpPr txBox="1"/>
            <p:nvPr/>
          </p:nvSpPr>
          <p:spPr>
            <a:xfrm>
              <a:off x="2340179" y="1159316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fast      0.1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F2BFF-2E67-501A-89DC-7B369EB7B904}"/>
                </a:ext>
              </a:extLst>
            </p:cNvPr>
            <p:cNvSpPr txBox="1"/>
            <p:nvPr/>
          </p:nvSpPr>
          <p:spPr>
            <a:xfrm rot="16200000">
              <a:off x="1966066" y="784120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slow    0.1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3142793" y="38955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STATISTICS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9B981-FE51-D05B-2FAF-77E990E73DD3}"/>
              </a:ext>
            </a:extLst>
          </p:cNvPr>
          <p:cNvSpPr txBox="1"/>
          <p:nvPr/>
        </p:nvSpPr>
        <p:spPr>
          <a:xfrm>
            <a:off x="279833" y="3323918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PWE 1	                   2   	        3	     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E63ED-37CD-A016-84F2-531141A51B6B}"/>
              </a:ext>
            </a:extLst>
          </p:cNvPr>
          <p:cNvSpPr txBox="1"/>
          <p:nvPr/>
        </p:nvSpPr>
        <p:spPr>
          <a:xfrm>
            <a:off x="1054974" y="425179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21507-53A8-0ED8-632D-E0D9F39F3F07}"/>
              </a:ext>
            </a:extLst>
          </p:cNvPr>
          <p:cNvSpPr txBox="1"/>
          <p:nvPr/>
        </p:nvSpPr>
        <p:spPr>
          <a:xfrm>
            <a:off x="1041806" y="514254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06F3E2-11AC-E186-EE25-BE560432F0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39186" y="560798"/>
            <a:ext cx="640080" cy="7315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E6BDFD-13E2-6B3D-6EEF-72A4D4393EC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98" y="560798"/>
            <a:ext cx="640080" cy="731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0089B7-3399-13DA-C343-65FAF8CD99C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614042" y="560798"/>
            <a:ext cx="64008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89FDBB8-9D5D-417B-C138-CE703E7F771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631014" y="2471112"/>
            <a:ext cx="64008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BDCE79-A8F1-FAAD-1060-6C94D097B20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06" y="2471112"/>
            <a:ext cx="640080" cy="7315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6ED1B83-5EB6-EE78-CDF6-75DB393A2936}"/>
              </a:ext>
            </a:extLst>
          </p:cNvPr>
          <p:cNvSpPr txBox="1"/>
          <p:nvPr/>
        </p:nvSpPr>
        <p:spPr>
          <a:xfrm>
            <a:off x="501522" y="1328194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66C9F-A88D-7C97-2509-C63926C78E2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t="6260"/>
          <a:stretch/>
        </p:blipFill>
        <p:spPr>
          <a:xfrm>
            <a:off x="317555" y="3543955"/>
            <a:ext cx="640080" cy="7315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3A40B9-8C22-045C-821D-03825CA53C6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51922" y="4433252"/>
            <a:ext cx="64008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D8AA68A-BA60-C5A5-5D01-FEF01720ADF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90" y="5360632"/>
            <a:ext cx="640080" cy="7315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C0915A4-0BF8-28C2-AE03-75E36BB51139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2303083" y="3543955"/>
            <a:ext cx="640080" cy="7315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FDF7805-5F0F-E7AC-1BF7-80CB2F24DC2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2349035" y="4433252"/>
            <a:ext cx="640080" cy="7315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BDEF8A4-6299-2CFD-7037-F7A0239F71D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355563" y="5360632"/>
            <a:ext cx="640080" cy="73152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C323AA0-E14A-0D19-26F1-6748DE9F27E6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2471112"/>
            <a:ext cx="640080" cy="73152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2AE077-918B-D69E-12BC-B56565A92891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627990" y="1512430"/>
            <a:ext cx="640080" cy="7315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555125D-B63F-825B-3DA9-F25C16794594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48662" y="1512430"/>
            <a:ext cx="640080" cy="7315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69BC938-8C18-C2C8-F99A-4385C9929402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1512430"/>
            <a:ext cx="640080" cy="73152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56E0493-0654-3ED1-6CAA-BFA5038901DD}"/>
              </a:ext>
            </a:extLst>
          </p:cNvPr>
          <p:cNvGrpSpPr/>
          <p:nvPr/>
        </p:nvGrpSpPr>
        <p:grpSpPr>
          <a:xfrm>
            <a:off x="3041431" y="3487052"/>
            <a:ext cx="468795" cy="2735707"/>
            <a:chOff x="3041431" y="3332504"/>
            <a:chExt cx="468795" cy="27357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6D6084-441D-209C-CD68-2C671895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41431" y="3332504"/>
              <a:ext cx="282769" cy="273570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675765-F37D-1484-2CFC-3D7E2C61F222}"/>
                </a:ext>
              </a:extLst>
            </p:cNvPr>
            <p:cNvSpPr txBox="1"/>
            <p:nvPr/>
          </p:nvSpPr>
          <p:spPr>
            <a:xfrm rot="16200000">
              <a:off x="2627059" y="4489616"/>
              <a:ext cx="1535502" cy="2308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900" dirty="0">
                  <a:cs typeface="+mj-cs"/>
                </a:rPr>
                <a:t>STD above controls</a:t>
              </a:r>
              <a:endParaRPr lang="he-IL" sz="900" dirty="0"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96E1E1-6157-43B0-8F69-D6D17D56DE43}"/>
              </a:ext>
            </a:extLst>
          </p:cNvPr>
          <p:cNvSpPr txBox="1"/>
          <p:nvPr/>
        </p:nvSpPr>
        <p:spPr>
          <a:xfrm>
            <a:off x="509142" y="2265868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0C24C-FF63-34B7-AAE0-0C21562276E2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47395" y="3545271"/>
            <a:ext cx="64008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529A4-D409-887C-6C02-5F9F7501A9DF}"/>
              </a:ext>
            </a:extLst>
          </p:cNvPr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624134" y="4433252"/>
            <a:ext cx="64008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7E9AB3-16E9-39D7-2225-056FD9E2E8A5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1694202" y="5360632"/>
            <a:ext cx="64008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1D2D5F-3074-F41C-4AA2-A07F5E798A7A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987099" y="4433252"/>
            <a:ext cx="640080" cy="731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418CB4-86F3-E0C9-41C7-B2A00FDC9830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987099" y="5360632"/>
            <a:ext cx="640080" cy="731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F4CEB6-F9C1-B54D-267E-E78499416B84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987099" y="3546438"/>
            <a:ext cx="6400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37293" y="-1018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Focal vs Generalized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3AA3BE-8A61-45DA-5457-467563DE94B1}"/>
              </a:ext>
            </a:extLst>
          </p:cNvPr>
          <p:cNvSpPr txBox="1"/>
          <p:nvPr/>
        </p:nvSpPr>
        <p:spPr>
          <a:xfrm>
            <a:off x="169053" y="7720901"/>
            <a:ext cx="6383016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 Similar BBBD behavior of slow and fast models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of generalized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in each region.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Zscore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patients with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epilepsy in each region.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of patients with suspected temporal epilepsy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per region of focal and generalized patients with epilepsy compared to controls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focal and generalized epileptic patients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2597258" y="347505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BB7FA3-1BCD-BFD3-A9C6-5ABE6A9C49D6}"/>
              </a:ext>
            </a:extLst>
          </p:cNvPr>
          <p:cNvSpPr txBox="1"/>
          <p:nvPr/>
        </p:nvSpPr>
        <p:spPr>
          <a:xfrm>
            <a:off x="-18828" y="34750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1D5603-B4EE-7842-2539-0015F2CECC22}"/>
              </a:ext>
            </a:extLst>
          </p:cNvPr>
          <p:cNvSpPr txBox="1"/>
          <p:nvPr/>
        </p:nvSpPr>
        <p:spPr>
          <a:xfrm>
            <a:off x="-37735" y="13405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Focal All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5DDB9-C8D7-1A07-4F5A-2C03E386BED6}"/>
              </a:ext>
            </a:extLst>
          </p:cNvPr>
          <p:cNvSpPr txBox="1"/>
          <p:nvPr/>
        </p:nvSpPr>
        <p:spPr>
          <a:xfrm>
            <a:off x="-55617" y="2316101"/>
            <a:ext cx="1598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Suspected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graph with red lines&#10;&#10;Description automatically generated">
            <a:extLst>
              <a:ext uri="{FF2B5EF4-FFF2-40B4-BE49-F238E27FC236}">
                <a16:creationId xmlns:a16="http://schemas.microsoft.com/office/drawing/2014/main" id="{40236783-2CA9-4D5D-CA0E-B0FA882A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2"/>
          <a:stretch/>
        </p:blipFill>
        <p:spPr>
          <a:xfrm>
            <a:off x="3022242" y="537537"/>
            <a:ext cx="3461284" cy="3116472"/>
          </a:xfrm>
          <a:prstGeom prst="rect">
            <a:avLst/>
          </a:prstGeom>
        </p:spPr>
      </p:pic>
      <p:pic>
        <p:nvPicPr>
          <p:cNvPr id="20" name="Picture 19" descr="A graph of epilepsy&#10;&#10;Description automatically generated">
            <a:extLst>
              <a:ext uri="{FF2B5EF4-FFF2-40B4-BE49-F238E27FC236}">
                <a16:creationId xmlns:a16="http://schemas.microsoft.com/office/drawing/2014/main" id="{36B547F1-86FB-6F8D-7B9D-B9E0513AB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27" y="5118390"/>
            <a:ext cx="3346112" cy="2445255"/>
          </a:xfrm>
          <a:prstGeom prst="rect">
            <a:avLst/>
          </a:prstGeom>
        </p:spPr>
      </p:pic>
      <p:pic>
        <p:nvPicPr>
          <p:cNvPr id="24" name="Picture 23" descr="A graph of epilepsy&#10;&#10;Description automatically generated">
            <a:extLst>
              <a:ext uri="{FF2B5EF4-FFF2-40B4-BE49-F238E27FC236}">
                <a16:creationId xmlns:a16="http://schemas.microsoft.com/office/drawing/2014/main" id="{F40EC4D2-220D-2CBC-D50D-02A163EB0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0561" y="5074221"/>
            <a:ext cx="3341997" cy="2489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C34BE-05D0-304E-009C-16B69750E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384" y="583203"/>
            <a:ext cx="1868653" cy="737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8D0F3-9AA7-117B-CB28-7B1B025F4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03" y="1593362"/>
            <a:ext cx="1901014" cy="7532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52155A-67D7-2EF3-1625-FE69D59F2C73}"/>
              </a:ext>
            </a:extLst>
          </p:cNvPr>
          <p:cNvGrpSpPr/>
          <p:nvPr/>
        </p:nvGrpSpPr>
        <p:grpSpPr>
          <a:xfrm>
            <a:off x="1992265" y="1019275"/>
            <a:ext cx="679921" cy="1893315"/>
            <a:chOff x="1708081" y="535543"/>
            <a:chExt cx="522905" cy="14560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8BC9C0-A4C4-8317-F2AD-E1F5CC5F6C3D}"/>
                </a:ext>
              </a:extLst>
            </p:cNvPr>
            <p:cNvSpPr txBox="1"/>
            <p:nvPr/>
          </p:nvSpPr>
          <p:spPr>
            <a:xfrm rot="16200000">
              <a:off x="1414181" y="1174823"/>
              <a:ext cx="1456085" cy="1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Zscore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8ED791-D21F-6ED5-A1A7-3769FEC8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08081" y="602099"/>
              <a:ext cx="361470" cy="1312571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34E51D0-FBFB-266F-852A-8E8B3AF7E5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68" y="2619422"/>
            <a:ext cx="2068284" cy="7494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A4982E-47E2-56F9-D2B4-6E0533488611}"/>
              </a:ext>
            </a:extLst>
          </p:cNvPr>
          <p:cNvSpPr txBox="1"/>
          <p:nvPr/>
        </p:nvSpPr>
        <p:spPr>
          <a:xfrm rot="16200000">
            <a:off x="2177370" y="2069132"/>
            <a:ext cx="14560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Zscore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3B3AA4-CF4E-6E03-1B96-C5B4059C2044}"/>
              </a:ext>
            </a:extLst>
          </p:cNvPr>
          <p:cNvSpPr txBox="1"/>
          <p:nvPr/>
        </p:nvSpPr>
        <p:spPr>
          <a:xfrm>
            <a:off x="13568" y="485280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2F8E1-02FB-755B-85FE-D8BBC193F493}"/>
              </a:ext>
            </a:extLst>
          </p:cNvPr>
          <p:cNvSpPr txBox="1"/>
          <p:nvPr/>
        </p:nvSpPr>
        <p:spPr>
          <a:xfrm>
            <a:off x="13568" y="3422146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3FA3F-48EB-F234-2414-821D828FD5F4}"/>
              </a:ext>
            </a:extLst>
          </p:cNvPr>
          <p:cNvSpPr txBox="1"/>
          <p:nvPr/>
        </p:nvSpPr>
        <p:spPr>
          <a:xfrm>
            <a:off x="787276" y="3559353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12E08-7BF6-FC3D-FC4F-F8C8B994AE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73" y="3791336"/>
            <a:ext cx="1005840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16BBE-B156-42EB-C9DD-5B76812A62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2188" y="3791336"/>
            <a:ext cx="1005840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7DA4C-E168-7A2C-47D9-2A73B81F5F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7333" y="3791336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835A9E-450B-8410-3ECE-43EB937BAA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9048" y="3791336"/>
            <a:ext cx="1005840" cy="10058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A45C2D-6E12-5D99-8A80-D3A1109A7235}"/>
              </a:ext>
            </a:extLst>
          </p:cNvPr>
          <p:cNvSpPr txBox="1"/>
          <p:nvPr/>
        </p:nvSpPr>
        <p:spPr>
          <a:xfrm>
            <a:off x="2933616" y="3552749"/>
            <a:ext cx="3662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– frontal left				Left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08AF2A-9DDF-CDE5-1D80-CEF037A6BD86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2343903" y="3791336"/>
            <a:ext cx="1005840" cy="1005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E822E8-CB43-4EBD-4CF9-417FD2242BC3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465618" y="3791336"/>
            <a:ext cx="100584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8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90120C-2E3D-8C01-C8CA-3508494B2513}"/>
              </a:ext>
            </a:extLst>
          </p:cNvPr>
          <p:cNvSpPr txBox="1"/>
          <p:nvPr/>
        </p:nvSpPr>
        <p:spPr>
          <a:xfrm>
            <a:off x="1292352" y="0"/>
            <a:ext cx="474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Medications</a:t>
            </a:r>
          </a:p>
        </p:txBody>
      </p:sp>
      <p:pic>
        <p:nvPicPr>
          <p:cNvPr id="4" name="Picture 3" descr="A diagram of medicine and medicine&#10;&#10;Description automatically generated">
            <a:extLst>
              <a:ext uri="{FF2B5EF4-FFF2-40B4-BE49-F238E27FC236}">
                <a16:creationId xmlns:a16="http://schemas.microsoft.com/office/drawing/2014/main" id="{17236BFB-4434-EFB7-AF43-FEC825C15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50" y="4297237"/>
            <a:ext cx="4817119" cy="3593601"/>
          </a:xfrm>
          <a:prstGeom prst="rect">
            <a:avLst/>
          </a:prstGeom>
        </p:spPr>
      </p:pic>
      <p:pic>
        <p:nvPicPr>
          <p:cNvPr id="6" name="Picture 5" descr="A diagram of medicine and medicine&#10;&#10;Description automatically generated">
            <a:extLst>
              <a:ext uri="{FF2B5EF4-FFF2-40B4-BE49-F238E27FC236}">
                <a16:creationId xmlns:a16="http://schemas.microsoft.com/office/drawing/2014/main" id="{8C803E9F-58DC-C7C1-4A8A-735DB2FE0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0" y="602479"/>
            <a:ext cx="4921739" cy="35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D7784DC-41A6-EF82-CBEC-0E44C7F287F7}"/>
              </a:ext>
            </a:extLst>
          </p:cNvPr>
          <p:cNvGrpSpPr/>
          <p:nvPr/>
        </p:nvGrpSpPr>
        <p:grpSpPr>
          <a:xfrm>
            <a:off x="4300258" y="736419"/>
            <a:ext cx="1828800" cy="1828800"/>
            <a:chOff x="10331" y="5577853"/>
            <a:chExt cx="1828800" cy="1828800"/>
          </a:xfrm>
        </p:grpSpPr>
        <p:pic>
          <p:nvPicPr>
            <p:cNvPr id="3" name="Picture 2" descr="A close-up of a brain scan&#10;&#10;Description automatically generated with medium confidence">
              <a:extLst>
                <a:ext uri="{FF2B5EF4-FFF2-40B4-BE49-F238E27FC236}">
                  <a16:creationId xmlns:a16="http://schemas.microsoft.com/office/drawing/2014/main" id="{9A60ACA5-8775-D6D1-3374-66A892F37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1" y="5577853"/>
              <a:ext cx="1828800" cy="182880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3E6EB-DA22-38A3-A92D-7A8DCED6D21D}"/>
                </a:ext>
              </a:extLst>
            </p:cNvPr>
            <p:cNvSpPr/>
            <p:nvPr/>
          </p:nvSpPr>
          <p:spPr>
            <a:xfrm>
              <a:off x="1006997" y="6215604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FC281C-D9E1-33BD-F001-120309806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54" t="-937" r="560" b="937"/>
          <a:stretch/>
        </p:blipFill>
        <p:spPr>
          <a:xfrm>
            <a:off x="674829" y="2530600"/>
            <a:ext cx="2424352" cy="11400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F3DA8B2-50CA-B1A9-CE87-408ADE230FEA}"/>
              </a:ext>
            </a:extLst>
          </p:cNvPr>
          <p:cNvGrpSpPr/>
          <p:nvPr/>
        </p:nvGrpSpPr>
        <p:grpSpPr>
          <a:xfrm>
            <a:off x="1873086" y="736419"/>
            <a:ext cx="1828800" cy="1828800"/>
            <a:chOff x="1929414" y="569635"/>
            <a:chExt cx="1828800" cy="1828800"/>
          </a:xfrm>
        </p:grpSpPr>
        <p:pic>
          <p:nvPicPr>
            <p:cNvPr id="5" name="Picture 4" descr="A close-up of a brain scan&#10;&#10;Description automatically generated with low confidence">
              <a:extLst>
                <a:ext uri="{FF2B5EF4-FFF2-40B4-BE49-F238E27FC236}">
                  <a16:creationId xmlns:a16="http://schemas.microsoft.com/office/drawing/2014/main" id="{DFF05B79-BA94-D6AA-9C82-A4B89E412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9414" y="569635"/>
              <a:ext cx="1828800" cy="1828800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27A25C-8ABB-DC9F-6441-3AE1D0303C60}"/>
                </a:ext>
              </a:extLst>
            </p:cNvPr>
            <p:cNvSpPr/>
            <p:nvPr/>
          </p:nvSpPr>
          <p:spPr>
            <a:xfrm>
              <a:off x="2933700" y="1425543"/>
              <a:ext cx="293850" cy="2668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98C9A0-4C90-060E-7683-00601E25CEB8}"/>
              </a:ext>
            </a:extLst>
          </p:cNvPr>
          <p:cNvSpPr txBox="1"/>
          <p:nvPr/>
        </p:nvSpPr>
        <p:spPr>
          <a:xfrm>
            <a:off x="2052533" y="2029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Lesion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C8E54-F0B2-7026-DDEE-02B1B1FEF491}"/>
              </a:ext>
            </a:extLst>
          </p:cNvPr>
          <p:cNvSpPr txBox="1"/>
          <p:nvPr/>
        </p:nvSpPr>
        <p:spPr>
          <a:xfrm>
            <a:off x="-72065" y="401699"/>
            <a:ext cx="39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900" dirty="0"/>
              <a:t>Left Hippocampal Sclerosis: 35 </a:t>
            </a:r>
            <a:r>
              <a:rPr lang="en-US" sz="900" dirty="0" err="1"/>
              <a:t>yo</a:t>
            </a:r>
            <a:r>
              <a:rPr lang="en-US" sz="900" dirty="0"/>
              <a:t> man, focal epilepsy with impaired awareness, secondary generalization</a:t>
            </a:r>
            <a:endParaRPr lang="en-IL" sz="9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A1E74F-5AD6-6938-5C23-BFBF67C2E1E6}"/>
              </a:ext>
            </a:extLst>
          </p:cNvPr>
          <p:cNvGrpSpPr/>
          <p:nvPr/>
        </p:nvGrpSpPr>
        <p:grpSpPr>
          <a:xfrm>
            <a:off x="16449" y="734347"/>
            <a:ext cx="1828800" cy="1828800"/>
            <a:chOff x="16449" y="734347"/>
            <a:chExt cx="1828800" cy="1828800"/>
          </a:xfrm>
        </p:grpSpPr>
        <p:pic>
          <p:nvPicPr>
            <p:cNvPr id="7" name="Picture 6" descr="A close-up of a brain scan&#10;&#10;Description automatically generated with low confidence">
              <a:extLst>
                <a:ext uri="{FF2B5EF4-FFF2-40B4-BE49-F238E27FC236}">
                  <a16:creationId xmlns:a16="http://schemas.microsoft.com/office/drawing/2014/main" id="{154D3944-7CD2-10D9-C3C0-B0108B369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49" y="734347"/>
              <a:ext cx="1828800" cy="1828800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7B7D14-CD5A-438A-41DE-EE35E7A909CA}"/>
                </a:ext>
              </a:extLst>
            </p:cNvPr>
            <p:cNvSpPr/>
            <p:nvPr/>
          </p:nvSpPr>
          <p:spPr>
            <a:xfrm>
              <a:off x="1015832" y="1576400"/>
              <a:ext cx="293850" cy="2668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818E2DA-19EF-2BFD-2F46-CA0742977BD9}"/>
              </a:ext>
            </a:extLst>
          </p:cNvPr>
          <p:cNvSpPr txBox="1"/>
          <p:nvPr/>
        </p:nvSpPr>
        <p:spPr>
          <a:xfrm>
            <a:off x="4241814" y="382608"/>
            <a:ext cx="2706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Frontal lode epilepsy</a:t>
            </a:r>
            <a:r>
              <a:rPr lang="en-US" sz="900" dirty="0"/>
              <a:t>: 33yo man, EEG: normal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 </a:t>
            </a:r>
            <a:endParaRPr lang="en-IL" sz="9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97AC6BB-DF6C-37A8-9E37-9FFD291257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7186" y="2560261"/>
            <a:ext cx="2182088" cy="11583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8A8AE71-5B7F-3EB1-8397-EB89BE9009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356" y="3553892"/>
            <a:ext cx="2060350" cy="112291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529129-183F-1F1F-4830-CF2F378AA3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3196" y="694744"/>
            <a:ext cx="617273" cy="2880610"/>
          </a:xfrm>
          <a:prstGeom prst="rect">
            <a:avLst/>
          </a:prstGeom>
        </p:spPr>
      </p:pic>
      <p:pic>
        <p:nvPicPr>
          <p:cNvPr id="14" name="Picture 13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C7817622-B6D6-4728-8634-0A9801549D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5099" y="4735854"/>
            <a:ext cx="3112417" cy="2317905"/>
          </a:xfrm>
          <a:prstGeom prst="rect">
            <a:avLst/>
          </a:prstGeom>
        </p:spPr>
      </p:pic>
      <p:pic>
        <p:nvPicPr>
          <p:cNvPr id="19" name="Picture 1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6BC88F85-EA1C-A304-2FD5-BB5B815D80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392" y="4693976"/>
            <a:ext cx="3174565" cy="23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59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CF6426-F024-97A8-9ABF-E6B02A799F0B}"/>
              </a:ext>
            </a:extLst>
          </p:cNvPr>
          <p:cNvGrpSpPr/>
          <p:nvPr/>
        </p:nvGrpSpPr>
        <p:grpSpPr>
          <a:xfrm>
            <a:off x="125385" y="5055596"/>
            <a:ext cx="2287258" cy="2287258"/>
            <a:chOff x="0" y="330197"/>
            <a:chExt cx="2955704" cy="2955704"/>
          </a:xfrm>
        </p:grpSpPr>
        <p:pic>
          <p:nvPicPr>
            <p:cNvPr id="3" name="Picture 2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591D79C1-1621-E89E-DC0F-772DB774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559B54E-4522-6064-6BA7-4B6D163286E8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91D5F-DC21-81FA-3E91-C554688E6566}"/>
              </a:ext>
            </a:extLst>
          </p:cNvPr>
          <p:cNvGrpSpPr/>
          <p:nvPr/>
        </p:nvGrpSpPr>
        <p:grpSpPr>
          <a:xfrm>
            <a:off x="4159302" y="5004378"/>
            <a:ext cx="2448529" cy="2448529"/>
            <a:chOff x="35418" y="5004031"/>
            <a:chExt cx="3319787" cy="3319787"/>
          </a:xfrm>
        </p:grpSpPr>
        <p:pic>
          <p:nvPicPr>
            <p:cNvPr id="6" name="Picture 5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3B19D273-E9A3-216B-F011-A35A0D12F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67CFA3-C7F2-B833-BFF8-F803EBEE0F78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F73B96-4513-73B2-2E10-35058D2E3585}"/>
              </a:ext>
            </a:extLst>
          </p:cNvPr>
          <p:cNvSpPr txBox="1"/>
          <p:nvPr/>
        </p:nvSpPr>
        <p:spPr>
          <a:xfrm>
            <a:off x="4113579" y="4608120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900" dirty="0"/>
              <a:t>M/P Cortical Dysplasia: 57yo woman, EEG: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Letf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fronto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-temporal</a:t>
            </a:r>
            <a:endParaRPr lang="en-IL" sz="900" dirty="0"/>
          </a:p>
          <a:p>
            <a:endParaRPr lang="en-IL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0299E-5CCC-37AE-3B53-68539626E6E5}"/>
              </a:ext>
            </a:extLst>
          </p:cNvPr>
          <p:cNvSpPr txBox="1"/>
          <p:nvPr/>
        </p:nvSpPr>
        <p:spPr>
          <a:xfrm>
            <a:off x="125385" y="4609585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Frontal lobe Epilepsy: 55yo woman,  EEG: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frontal temporal right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L" sz="900" dirty="0"/>
          </a:p>
          <a:p>
            <a:endParaRPr lang="en-IL" sz="9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B8A40E-80B8-7F7C-8D7F-6B1DC374B959}"/>
              </a:ext>
            </a:extLst>
          </p:cNvPr>
          <p:cNvGrpSpPr/>
          <p:nvPr/>
        </p:nvGrpSpPr>
        <p:grpSpPr>
          <a:xfrm>
            <a:off x="4097420" y="7452907"/>
            <a:ext cx="2700083" cy="1569380"/>
            <a:chOff x="4097420" y="7452907"/>
            <a:chExt cx="2700083" cy="15693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F37FD3-2D8B-D902-D310-6D3A5060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420" y="7458940"/>
              <a:ext cx="1297472" cy="15633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B23160-4EF6-7829-9BC7-84709C2F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9773" y="7452907"/>
              <a:ext cx="1387730" cy="154632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A922F0E-5743-A72D-03E2-A0C308200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9" y="7388625"/>
            <a:ext cx="2601713" cy="16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5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temporal and frontal focal epileptic patients in temporal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regions. 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5DA192E-3A85-B005-24B1-E56AF0917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58949"/>
              </p:ext>
            </p:extLst>
          </p:nvPr>
        </p:nvGraphicFramePr>
        <p:xfrm>
          <a:off x="3783901" y="122190"/>
          <a:ext cx="2154238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68017" imgH="3494575" progId="Prism9.Document">
                  <p:embed/>
                </p:oleObj>
              </mc:Choice>
              <mc:Fallback>
                <p:oleObj name="Prism 9" r:id="rId2" imgW="2168017" imgH="3494575" progId="Prism9.Document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27D8FE52-9974-E708-56D1-142B58F928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901" y="122190"/>
                        <a:ext cx="2154238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DEDDD5-030A-1176-8057-3A38D933B305}"/>
              </a:ext>
            </a:extLst>
          </p:cNvPr>
          <p:cNvSpPr txBox="1"/>
          <p:nvPr/>
        </p:nvSpPr>
        <p:spPr>
          <a:xfrm>
            <a:off x="-79889" y="3579765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EA102-2661-B5AE-68FA-2F0B6DE538A5}"/>
              </a:ext>
            </a:extLst>
          </p:cNvPr>
          <p:cNvSpPr txBox="1"/>
          <p:nvPr/>
        </p:nvSpPr>
        <p:spPr>
          <a:xfrm>
            <a:off x="3737361" y="57512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7E734-ED88-4E6D-567F-3CDC8D7AAC2D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Suspected Frontal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2C980-32C2-6247-7EA8-DC6966C8FBFA}"/>
              </a:ext>
            </a:extLst>
          </p:cNvPr>
          <p:cNvSpPr txBox="1"/>
          <p:nvPr/>
        </p:nvSpPr>
        <p:spPr>
          <a:xfrm>
            <a:off x="3878639" y="3572152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CB7B17-39C2-B945-A20A-402070F4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6" y="1108726"/>
            <a:ext cx="2775222" cy="1048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A5D213-F6AA-E963-1E5D-BB82B6B3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3988" y="2287934"/>
            <a:ext cx="3326552" cy="9684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06D8091-E500-138B-BD83-E7D2DDE65AB8}"/>
              </a:ext>
            </a:extLst>
          </p:cNvPr>
          <p:cNvGrpSpPr/>
          <p:nvPr/>
        </p:nvGrpSpPr>
        <p:grpSpPr>
          <a:xfrm>
            <a:off x="3215844" y="1393260"/>
            <a:ext cx="521517" cy="1606161"/>
            <a:chOff x="1725708" y="460507"/>
            <a:chExt cx="521517" cy="160616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6D6D51A-EB9D-2E2F-5133-8C01BD59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5708" y="460507"/>
              <a:ext cx="340163" cy="160616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6A854B-8044-DBC3-1A37-EAF6269F25D3}"/>
                </a:ext>
              </a:extLst>
            </p:cNvPr>
            <p:cNvSpPr txBox="1"/>
            <p:nvPr/>
          </p:nvSpPr>
          <p:spPr>
            <a:xfrm rot="16200000">
              <a:off x="1403766" y="1148170"/>
              <a:ext cx="14560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Patients with BBBD, % all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1CF50-CB6D-E13B-F49F-3579815DD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2" y="3981906"/>
            <a:ext cx="3011832" cy="11567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A46211-9BB6-73DE-D248-62E304A722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12" y="5157970"/>
            <a:ext cx="3011832" cy="90824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6AFBD9-041D-DA75-DF1C-606D83653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084822"/>
              </p:ext>
            </p:extLst>
          </p:nvPr>
        </p:nvGraphicFramePr>
        <p:xfrm>
          <a:off x="3632998" y="3338020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172699" imgH="3494575" progId="Prism9.Document">
                  <p:embed/>
                </p:oleObj>
              </mc:Choice>
              <mc:Fallback>
                <p:oleObj name="Prism 9" r:id="rId9" imgW="2172699" imgH="3494575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2C00074-3844-BF0C-B1A0-E6B1470F37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998" y="3338020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22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BBA16B6-3234-AFFF-303F-B7DE82FAB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3548933"/>
            <a:ext cx="1428750" cy="352937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E5EBD0-C1AD-FE68-3712-894C3C5B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2723518"/>
            <a:ext cx="6800850" cy="74357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#1: </a:t>
            </a:r>
            <a:r>
              <a:rPr lang="en-US" sz="1050" dirty="0"/>
              <a:t>28-year-old male, “seizure-like episodes” during sleep.   </a:t>
            </a:r>
            <a:r>
              <a:rPr lang="en-US" sz="1050" b="1" dirty="0"/>
              <a:t>Meds</a:t>
            </a:r>
            <a:r>
              <a:rPr lang="en-US" sz="1050" dirty="0"/>
              <a:t>: carbamazepine, divalproex, </a:t>
            </a:r>
            <a:r>
              <a:rPr lang="en-US" sz="1050" dirty="0" err="1"/>
              <a:t>perampanel</a:t>
            </a:r>
            <a:r>
              <a:rPr lang="en-US" sz="1050" dirty="0"/>
              <a:t>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EMU</a:t>
            </a:r>
            <a:r>
              <a:rPr lang="en-US" sz="1050" dirty="0"/>
              <a:t>: Complex and brief </a:t>
            </a:r>
            <a:r>
              <a:rPr lang="en-US" sz="1050" dirty="0" err="1"/>
              <a:t>hypermotor</a:t>
            </a:r>
            <a:r>
              <a:rPr lang="en-US" sz="1050" dirty="0"/>
              <a:t> events, vocalizing out of sleep, left arm extension and right arm flexion. Focal to bilateral tonic-</a:t>
            </a:r>
            <a:r>
              <a:rPr lang="en-US" sz="1050" dirty="0" err="1"/>
              <a:t>clonic</a:t>
            </a:r>
            <a:r>
              <a:rPr lang="en-US" sz="1050" dirty="0"/>
              <a:t> seizures.  </a:t>
            </a:r>
            <a:r>
              <a:rPr lang="en-US" sz="1050" b="1" dirty="0"/>
              <a:t>LTM-EEG:</a:t>
            </a:r>
            <a:r>
              <a:rPr lang="en-US" sz="1050" dirty="0"/>
              <a:t> Interictal bifrontal  spikes Rt&gt;Lt. Ictal: right frontal midline vs bifrontal.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MRI:</a:t>
            </a:r>
            <a:r>
              <a:rPr lang="en-US" sz="1050" dirty="0"/>
              <a:t> Non-</a:t>
            </a:r>
            <a:r>
              <a:rPr lang="en-US" sz="1050" dirty="0" err="1"/>
              <a:t>lesional</a:t>
            </a:r>
            <a:endParaRPr lang="en-US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7AB984-B068-D32A-8735-8F857B094750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1FABFA-2C5B-8DF8-EF41-0B8754C6C5B8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79135A-0C90-B1FE-06D9-CC65EA384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6" t="6470" r="14985" b="8741"/>
          <a:stretch/>
        </p:blipFill>
        <p:spPr>
          <a:xfrm>
            <a:off x="3028950" y="3541834"/>
            <a:ext cx="3542845" cy="3561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AD2A9-0F89-1C2C-0013-903D5B433F7A}"/>
              </a:ext>
            </a:extLst>
          </p:cNvPr>
          <p:cNvSpPr txBox="1"/>
          <p:nvPr/>
        </p:nvSpPr>
        <p:spPr>
          <a:xfrm>
            <a:off x="1600656" y="7213684"/>
            <a:ext cx="4000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  (3T GE)</a:t>
            </a:r>
          </a:p>
        </p:txBody>
      </p:sp>
    </p:spTree>
    <p:extLst>
      <p:ext uri="{BB962C8B-B14F-4D97-AF65-F5344CB8AC3E}">
        <p14:creationId xmlns:p14="http://schemas.microsoft.com/office/powerpoint/2010/main" val="233744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15BF0-91C3-D9F7-BF2A-2B91ADB6F222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99D0FB-0198-28FE-5A30-179F938E251A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78A526-46B5-A803-0864-0D74C7462C88}"/>
              </a:ext>
            </a:extLst>
          </p:cNvPr>
          <p:cNvSpPr txBox="1"/>
          <p:nvPr/>
        </p:nvSpPr>
        <p:spPr>
          <a:xfrm>
            <a:off x="1600656" y="7270834"/>
            <a:ext cx="35428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143BA3-0BE2-365D-FA16-52F5BE9D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2" y="2697475"/>
            <a:ext cx="6829298" cy="883922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#2: </a:t>
            </a:r>
            <a:r>
              <a:rPr lang="en-US" sz="1050" dirty="0"/>
              <a:t>24-year-old female, possible right mesial temporal lobe epilepsy. </a:t>
            </a:r>
            <a:r>
              <a:rPr lang="en-US" sz="1050" b="1" dirty="0"/>
              <a:t>Meds</a:t>
            </a:r>
            <a:r>
              <a:rPr lang="en-US" sz="1050" dirty="0"/>
              <a:t>: brivaracetam, lamotrigine, </a:t>
            </a:r>
            <a:r>
              <a:rPr lang="en-US" sz="1050" dirty="0" err="1"/>
              <a:t>perampanel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Interictal EEG</a:t>
            </a:r>
            <a:r>
              <a:rPr lang="en-US" sz="1050" dirty="0"/>
              <a:t>:  Right anterior temporal spikes. </a:t>
            </a:r>
            <a:r>
              <a:rPr lang="en-US" sz="1050" b="1" dirty="0"/>
              <a:t>EMU</a:t>
            </a:r>
            <a:r>
              <a:rPr lang="en-US" sz="1050" dirty="0"/>
              <a:t>: focal to bilateral tonic </a:t>
            </a:r>
            <a:r>
              <a:rPr lang="en-US" sz="1050" dirty="0" err="1"/>
              <a:t>clonic</a:t>
            </a:r>
            <a:r>
              <a:rPr lang="en-US" sz="1050" dirty="0"/>
              <a:t> seizures, semiology </a:t>
            </a:r>
            <a:r>
              <a:rPr lang="en-US" sz="1050" dirty="0" err="1"/>
              <a:t>rMTLE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LTM-EEG</a:t>
            </a:r>
            <a:r>
              <a:rPr lang="en-US" sz="1050" dirty="0"/>
              <a:t>:  Ictal: low amplitude rhythmic delta evolving over the right anterior and mid-temporal regions </a:t>
            </a:r>
          </a:p>
          <a:p>
            <a:pPr marL="0" indent="0">
              <a:buNone/>
            </a:pPr>
            <a:r>
              <a:rPr lang="en-US" sz="1050" b="1" dirty="0"/>
              <a:t>MRI</a:t>
            </a:r>
            <a:r>
              <a:rPr lang="en-US" sz="1050" dirty="0"/>
              <a:t>: non-</a:t>
            </a:r>
            <a:r>
              <a:rPr lang="en-US" sz="1050" dirty="0" err="1"/>
              <a:t>lesional</a:t>
            </a:r>
            <a:r>
              <a:rPr lang="en-US" sz="1050" dirty="0"/>
              <a:t> 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731380-9B11-611F-841E-7B547159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409951"/>
            <a:ext cx="1543050" cy="3902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681A8-CAF8-A20C-71D3-28248A86B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9" t="6060" r="15146" b="7555"/>
          <a:stretch/>
        </p:blipFill>
        <p:spPr>
          <a:xfrm>
            <a:off x="3167874" y="3516202"/>
            <a:ext cx="3577858" cy="36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29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6621</TotalTime>
  <Words>1781</Words>
  <Application>Microsoft Office PowerPoint</Application>
  <PresentationFormat>A4 Paper (210x297 mm)</PresentationFormat>
  <Paragraphs>193</Paragraphs>
  <Slides>21</Slides>
  <Notes>10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docs-Calibri</vt:lpstr>
      <vt:lpstr>Helvetica</vt:lpstr>
      <vt:lpstr>Times New Roman</vt:lpstr>
      <vt:lpstr>Office Theme</vt:lpstr>
      <vt:lpstr>Prism 9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Friedman</dc:creator>
  <cp:lastModifiedBy>Nir Cafri</cp:lastModifiedBy>
  <cp:revision>226</cp:revision>
  <dcterms:created xsi:type="dcterms:W3CDTF">2022-06-10T11:16:37Z</dcterms:created>
  <dcterms:modified xsi:type="dcterms:W3CDTF">2023-11-05T21:59:50Z</dcterms:modified>
</cp:coreProperties>
</file>